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77" r:id="rId2"/>
    <p:sldId id="278" r:id="rId3"/>
    <p:sldId id="288" r:id="rId4"/>
    <p:sldId id="257" r:id="rId5"/>
    <p:sldId id="270" r:id="rId6"/>
    <p:sldId id="305" r:id="rId7"/>
    <p:sldId id="289" r:id="rId8"/>
    <p:sldId id="280" r:id="rId9"/>
    <p:sldId id="258" r:id="rId10"/>
    <p:sldId id="259" r:id="rId11"/>
    <p:sldId id="260" r:id="rId12"/>
    <p:sldId id="287" r:id="rId13"/>
    <p:sldId id="291" r:id="rId14"/>
    <p:sldId id="281" r:id="rId15"/>
    <p:sldId id="304" r:id="rId16"/>
    <p:sldId id="293" r:id="rId17"/>
    <p:sldId id="296" r:id="rId18"/>
    <p:sldId id="298" r:id="rId19"/>
    <p:sldId id="294" r:id="rId20"/>
    <p:sldId id="295" r:id="rId21"/>
    <p:sldId id="301" r:id="rId22"/>
    <p:sldId id="303" r:id="rId23"/>
    <p:sldId id="299" r:id="rId24"/>
    <p:sldId id="269" r:id="rId25"/>
    <p:sldId id="272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BB509-A3EB-48B4-AEE0-E5D80BFDFB7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0A29-E40D-447D-815D-69D6F2477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8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0A29-E40D-447D-815D-69D6F24773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9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0A29-E40D-447D-815D-69D6F24773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4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1326-918B-4AE2-A72C-D6598F164AB9}" type="datetime1">
              <a:rPr lang="ru-RU" smtClean="0"/>
              <a:t>26.10.2016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3AA-A92B-463C-9923-1D2B26CBD644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F071-76CB-43B1-A933-C0048D328EAE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7E32-C83C-4C43-83F5-6D2E8013BB12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CF45-67BE-4A07-A80A-6F18AEB856A3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FB59-5D05-469F-B821-DD3074EF6D2C}" type="datetime1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642C-21AC-4047-BBD8-72D8A8E2C943}" type="datetime1">
              <a:rPr lang="ru-RU" smtClean="0"/>
              <a:t>26.10.2016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4F97-F699-4FEC-A946-0F1378E631E4}" type="datetime1">
              <a:rPr lang="ru-RU" smtClean="0"/>
              <a:t>26.10.2016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1DCA-CA4C-4ECF-850E-0D5C98F59358}" type="datetime1">
              <a:rPr lang="ru-RU" smtClean="0"/>
              <a:t>26.10.2016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B95-4776-49B2-B426-18F35ED6F1D5}" type="datetime1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2C2-A6DF-4909-A399-FF75E9209AB2}" type="datetime1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2527A-83B1-4CA6-9A7E-D87AF7C0B850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F7E462-9909-4026-9874-546728F30C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obotosha.ru/wp-content/uploads/2014/05/network-analysi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c.ru/p/watson-lecture" TargetMode="External"/><Relationship Id="rId7" Type="http://schemas.openxmlformats.org/officeDocument/2006/relationships/hyperlink" Target="http://neuronus.com/stat/1048-tekhnologicheskij-prognoz-na-sleduyushchie-85-let.html" TargetMode="External"/><Relationship Id="rId2" Type="http://schemas.openxmlformats.org/officeDocument/2006/relationships/hyperlink" Target="http://neuronu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bai.ru/" TargetMode="External"/><Relationship Id="rId5" Type="http://schemas.openxmlformats.org/officeDocument/2006/relationships/hyperlink" Target="http://www.vesti.ru/videos/show/vid/684503/cid/3741/" TargetMode="External"/><Relationship Id="rId4" Type="http://schemas.openxmlformats.org/officeDocument/2006/relationships/hyperlink" Target="https://vk.com/video-18951849_16118120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1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Искусственный интеллект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перспективное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современной информатики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293094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Тлегенова Танзиля Ерсаиновна, </a:t>
            </a:r>
          </a:p>
          <a:p>
            <a:r>
              <a:rPr lang="ru-RU" sz="2800" dirty="0"/>
              <a:t>к</a:t>
            </a:r>
            <a:r>
              <a:rPr lang="ru-RU" sz="2800" dirty="0" smtClean="0"/>
              <a:t>андидат педагогических наук,</a:t>
            </a:r>
          </a:p>
          <a:p>
            <a:r>
              <a:rPr lang="ru-RU" sz="2800" dirty="0" smtClean="0"/>
              <a:t>доцент кафедры информатики</a:t>
            </a:r>
          </a:p>
          <a:p>
            <a:r>
              <a:rPr lang="ru-RU" sz="2800" dirty="0" smtClean="0"/>
              <a:t>факультет математики и информационных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4461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t="26293" r="48323" b="30390"/>
          <a:stretch/>
        </p:blipFill>
        <p:spPr bwMode="auto">
          <a:xfrm>
            <a:off x="257526" y="-4882"/>
            <a:ext cx="8490938" cy="66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zuzino.mos.ru/upload/medialibrary/2fa/pes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64904"/>
            <a:ext cx="1046396" cy="10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uto-chayk.nichost.ru/Pdd/Znaki/Znak-4.2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1528"/>
            <a:ext cx="1126750" cy="11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recisiondrivingacademy.ca/images/signs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9" y="980728"/>
            <a:ext cx="1190412" cy="10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stockfresh.com/files/m/marketolya/m/54/5293902_stock-vector-splashes-of-coffee-c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9464" r="50000" b="5560"/>
          <a:stretch/>
        </p:blipFill>
        <p:spPr bwMode="auto">
          <a:xfrm>
            <a:off x="1763408" y="548680"/>
            <a:ext cx="5796268" cy="57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55576"/>
            <a:ext cx="9036496" cy="914400"/>
          </a:xfrm>
        </p:spPr>
        <p:txBody>
          <a:bodyPr/>
          <a:lstStyle/>
          <a:p>
            <a:r>
              <a:rPr lang="ru-RU" sz="5400" dirty="0">
                <a:solidFill>
                  <a:schemeClr val="tx1"/>
                </a:solidFill>
              </a:rPr>
              <a:t>Биологический нейрон 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elanina.narod.ru/lanina/ind/neiro/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41682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54" y="-603448"/>
            <a:ext cx="8686800" cy="1600200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Искусственная нейронная сеть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762" y="1026840"/>
            <a:ext cx="822960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модель, а также ее программное или аппаратное воплощение, построенная по принципу организации и функционирования биологических нейронных сетей — сетей нервных клеток живого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организма.</a:t>
            </a:r>
          </a:p>
          <a:p>
            <a:pPr algn="just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108" y="2752750"/>
            <a:ext cx="86868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Задачи, решаемые ИНС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5762" y="3519314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лассификация образов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кластеризация/категоризация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ппроксимация функций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предсказание/прогноз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птимизация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амять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адресуемая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содержанию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правление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20334" r="42383" b="27667"/>
          <a:stretch/>
        </p:blipFill>
        <p:spPr bwMode="auto">
          <a:xfrm>
            <a:off x="1475656" y="1628800"/>
            <a:ext cx="252028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20000" r="44336" b="31333"/>
          <a:stretch/>
        </p:blipFill>
        <p:spPr bwMode="auto">
          <a:xfrm>
            <a:off x="5216624" y="1619049"/>
            <a:ext cx="2376264" cy="2981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-861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Модель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искусственного нейрона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4000" r="4492" b="9667"/>
          <a:stretch/>
        </p:blipFill>
        <p:spPr bwMode="auto">
          <a:xfrm>
            <a:off x="179512" y="1554626"/>
            <a:ext cx="87849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1046"/>
            <a:ext cx="8229600" cy="45651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Стоит ли мне посещать следующий «Университетский лекторий» в ОГУ?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34800" r="16539" b="10800"/>
          <a:stretch/>
        </p:blipFill>
        <p:spPr bwMode="auto">
          <a:xfrm>
            <a:off x="467544" y="1556792"/>
            <a:ext cx="834771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6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ftcdn.net/jpg/00/66/37/45/500_F_66374535_Pb5qU1cC2Izl1FDkWKdeS4EPlZFqvQ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861"/>
            <a:ext cx="7920880" cy="60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4" t="35666" r="8203" b="18667"/>
          <a:stretch/>
        </p:blipFill>
        <p:spPr bwMode="auto">
          <a:xfrm>
            <a:off x="389433" y="620688"/>
            <a:ext cx="83298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221" y="4541490"/>
            <a:ext cx="154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Стоимость 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0769" y="5518676"/>
            <a:ext cx="111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Работа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0769" y="5044534"/>
            <a:ext cx="114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Погода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903" y="6039811"/>
            <a:ext cx="74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Кафе</a:t>
            </a:r>
            <a:endParaRPr lang="ru-RU" sz="2000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02205" y="4843914"/>
            <a:ext cx="737747" cy="213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80501" y="5280033"/>
            <a:ext cx="759451" cy="82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80501" y="5676927"/>
            <a:ext cx="759451" cy="15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51107" y="6039811"/>
            <a:ext cx="688845" cy="203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2313" y="4541490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66176" y="5057011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74624" y="5414736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93107" y="5952083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cxnSp>
        <p:nvCxnSpPr>
          <p:cNvPr id="27" name="Прямая со стрелкой 26"/>
          <p:cNvCxnSpPr>
            <a:stCxn id="22" idx="3"/>
          </p:cNvCxnSpPr>
          <p:nvPr/>
        </p:nvCxnSpPr>
        <p:spPr>
          <a:xfrm flipV="1">
            <a:off x="2267744" y="4772322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41607" y="5306843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241607" y="5645567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284879" y="6204145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788935" y="4541490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805702" y="5057011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813345" y="5604931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2813345" y="6107975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49" name="Овал 2048"/>
          <p:cNvSpPr/>
          <p:nvPr/>
        </p:nvSpPr>
        <p:spPr>
          <a:xfrm>
            <a:off x="4139952" y="4531021"/>
            <a:ext cx="3041544" cy="2079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net = \sum\limits_{i=1}^4x_iw_i=5+0+0+1=6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/>
          <a:stretch/>
        </p:blipFill>
        <p:spPr bwMode="auto">
          <a:xfrm>
            <a:off x="4245890" y="5082759"/>
            <a:ext cx="2829667" cy="8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Стрелка вправо 2054"/>
          <p:cNvSpPr/>
          <p:nvPr/>
        </p:nvSpPr>
        <p:spPr>
          <a:xfrm>
            <a:off x="7282544" y="5331669"/>
            <a:ext cx="648072" cy="33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6" name="Управляющая кнопка: справка 2055">
            <a:hlinkClick r:id="" action="ppaction://noaction" highlightClick="1"/>
          </p:cNvPr>
          <p:cNvSpPr/>
          <p:nvPr/>
        </p:nvSpPr>
        <p:spPr>
          <a:xfrm>
            <a:off x="8020275" y="4941600"/>
            <a:ext cx="788618" cy="1241315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2" grpId="0"/>
      <p:bldP spid="24" grpId="0"/>
      <p:bldP spid="25" grpId="0"/>
      <p:bldP spid="26" grpId="0"/>
      <p:bldP spid="28" grpId="0" animBg="1"/>
      <p:bldP spid="33" grpId="0" animBg="1"/>
      <p:bldP spid="34" grpId="0" animBg="1"/>
      <p:bldP spid="35" grpId="0" animBg="1"/>
      <p:bldP spid="2049" grpId="0" animBg="1"/>
      <p:bldP spid="2055" grpId="0" animBg="1"/>
      <p:bldP spid="20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21" y="4541490"/>
            <a:ext cx="154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Стоимость 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0769" y="5518676"/>
            <a:ext cx="111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Работа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0769" y="5044534"/>
            <a:ext cx="114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Погода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903" y="6039811"/>
            <a:ext cx="74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Кафе</a:t>
            </a:r>
            <a:endParaRPr lang="ru-RU" sz="2000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02205" y="4843914"/>
            <a:ext cx="737747" cy="213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80501" y="5280033"/>
            <a:ext cx="759451" cy="82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80501" y="5676927"/>
            <a:ext cx="759451" cy="15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51107" y="6039811"/>
            <a:ext cx="688845" cy="203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2313" y="4541490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66176" y="5057011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74624" y="5414736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93107" y="5952083"/>
            <a:ext cx="37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cxnSp>
        <p:nvCxnSpPr>
          <p:cNvPr id="27" name="Прямая со стрелкой 26"/>
          <p:cNvCxnSpPr>
            <a:stCxn id="22" idx="3"/>
          </p:cNvCxnSpPr>
          <p:nvPr/>
        </p:nvCxnSpPr>
        <p:spPr>
          <a:xfrm flipV="1">
            <a:off x="2267744" y="4772322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41607" y="5306843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241607" y="5645567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284879" y="6204145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788935" y="4541490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805702" y="5057011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813345" y="5604931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2813345" y="6107975"/>
            <a:ext cx="486921" cy="50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49" name="Овал 2048"/>
          <p:cNvSpPr/>
          <p:nvPr/>
        </p:nvSpPr>
        <p:spPr>
          <a:xfrm>
            <a:off x="4139952" y="4531021"/>
            <a:ext cx="3041544" cy="2079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net = \sum\limits_{i=1}^4x_iw_i=5+0+0+1=6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56343"/>
          <a:stretch/>
        </p:blipFill>
        <p:spPr bwMode="auto">
          <a:xfrm>
            <a:off x="4553564" y="5044534"/>
            <a:ext cx="1242572" cy="1063441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Стрелка вправо 2054"/>
          <p:cNvSpPr/>
          <p:nvPr/>
        </p:nvSpPr>
        <p:spPr>
          <a:xfrm>
            <a:off x="7282544" y="5331669"/>
            <a:ext cx="648072" cy="33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6" y="532584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=2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30616" y="4950462"/>
            <a:ext cx="817848" cy="1157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0</a:t>
            </a:r>
            <a:endParaRPr lang="ru-RU" sz="5400" dirty="0"/>
          </a:p>
        </p:txBody>
      </p:sp>
      <p:pic>
        <p:nvPicPr>
          <p:cNvPr id="32" name="Picture 2" descr="http://t2.ftcdn.net/jpg/00/66/37/45/500_F_66374535_Pb5qU1cC2Izl1FDkWKdeS4EPlZFqvQX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6" y="0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ozon-st.cdn.ngenix.net/graphics/action/leto_uvlechenii/go_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55" y="2132856"/>
            <a:ext cx="565044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60226" y="1700808"/>
            <a:ext cx="5383774" cy="223224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139952" y="1556792"/>
            <a:ext cx="5029944" cy="259228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2" grpId="0"/>
      <p:bldP spid="24" grpId="0"/>
      <p:bldP spid="25" grpId="0"/>
      <p:bldP spid="26" grpId="0"/>
      <p:bldP spid="28" grpId="0" animBg="1"/>
      <p:bldP spid="33" grpId="0" animBg="1"/>
      <p:bldP spid="34" grpId="0" animBg="1"/>
      <p:bldP spid="35" grpId="0" animBg="1"/>
      <p:bldP spid="2049" grpId="0" animBg="1"/>
      <p:bldP spid="2055" grpId="0" animBg="1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577483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Однослойная нейронная сеть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Single-layer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сеть, в которой сигналы от входного слоя сразу подаются на выходной слой, который и преобразует сигнал и сразу же выдает ответ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onelayern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2162"/>
            <a:ext cx="5604271" cy="359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510637"/>
            <a:ext cx="7906072" cy="490343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Информатика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наука, изучающая структуру и общие свойства информации, а также закономерности и методы её создания, хранения, поиска, преобразования, передачи и применения в различных сферах человеческой жизнедеятельности.</a:t>
            </a:r>
          </a:p>
          <a:p>
            <a:pPr marL="18288" indent="0" algn="just">
              <a:buNone/>
            </a:pPr>
            <a: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Предметом информатики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являются выявление и изучение свойств информации;  закономерностей переработки информации; процессов управления переработкой информации в искусственных, социальных и биологических системах.</a:t>
            </a:r>
          </a:p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6682" y="1686437"/>
            <a:ext cx="4203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(информация)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76192" y="1686437"/>
            <a:ext cx="4072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automatique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(автоматика) </a:t>
            </a:r>
            <a:endParaRPr lang="ru-RU" sz="2800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252217" y="1173116"/>
            <a:ext cx="62334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305028" y="1173701"/>
            <a:ext cx="62217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49491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Многослойная нейронная сеть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Multilayer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нейронная сеть, состоящая из входного, выходного и расположенного(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между ними одного (нескольких) скрытых слоев нейронов.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MultiLayerN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120680" cy="327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22" y="123529"/>
            <a:ext cx="8229600" cy="122413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Алгоритмы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21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940224" y="76475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96136" y="76475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9376" y="1781998"/>
            <a:ext cx="458680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 smtClean="0"/>
              <a:t>Для </a:t>
            </a:r>
            <a:r>
              <a:rPr lang="ru-RU" sz="2400" dirty="0"/>
              <a:t>каждого входного вектора существует </a:t>
            </a:r>
            <a:r>
              <a:rPr lang="ru-RU" sz="2400" dirty="0" smtClean="0"/>
              <a:t>требуемый </a:t>
            </a:r>
            <a:r>
              <a:rPr lang="ru-RU" sz="2400" dirty="0"/>
              <a:t>выход. </a:t>
            </a:r>
            <a:endParaRPr lang="ru-RU" sz="2400" dirty="0" smtClean="0"/>
          </a:p>
          <a:p>
            <a:r>
              <a:rPr lang="ru-RU" sz="2400" dirty="0" smtClean="0"/>
              <a:t>Вычисляется </a:t>
            </a:r>
            <a:r>
              <a:rPr lang="ru-RU" sz="2400" dirty="0"/>
              <a:t>выход сети и сравнивается с тем вектором, который должен быть получен. Соответствующая, разность с помощью обратной связи подается в сеть и веса изменяются в соответствии с алгоритмом, стремящимся минимизировать </a:t>
            </a:r>
            <a:r>
              <a:rPr lang="ru-RU" sz="2400" dirty="0" smtClean="0"/>
              <a:t>ошибку 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06144" y="1760307"/>
            <a:ext cx="388843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/>
              <a:t>Обучающее множество состоит лишь из входных векторов. </a:t>
            </a:r>
          </a:p>
          <a:p>
            <a:r>
              <a:rPr lang="ru-RU" sz="2400" dirty="0" smtClean="0"/>
              <a:t>Таким образом раскрывается </a:t>
            </a:r>
            <a:r>
              <a:rPr lang="ru-RU" sz="2400" dirty="0"/>
              <a:t>внутренняя структура данных или корреляции между образцами в системе данных, что позволяет распределить образцы по категориям </a:t>
            </a:r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1126" y="14280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Обучение </a:t>
            </a:r>
            <a:r>
              <a:rPr lang="ru-RU" sz="2800" dirty="0">
                <a:solidFill>
                  <a:prstClr val="black"/>
                </a:solidFill>
              </a:rPr>
              <a:t>без учителя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20874" y="9510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Обучение </a:t>
            </a:r>
            <a:r>
              <a:rPr lang="ru-RU" sz="2800" dirty="0">
                <a:solidFill>
                  <a:prstClr val="black"/>
                </a:solidFill>
              </a:rPr>
              <a:t>с</a:t>
            </a:r>
            <a:r>
              <a:rPr lang="ru-RU" sz="2800" dirty="0" smtClean="0">
                <a:solidFill>
                  <a:prstClr val="black"/>
                </a:solidFill>
              </a:rPr>
              <a:t> учителем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22</a:t>
            </a:fld>
            <a:endParaRPr lang="ru-RU"/>
          </a:p>
        </p:txBody>
      </p:sp>
      <p:pic>
        <p:nvPicPr>
          <p:cNvPr id="5" name="Picture 5" descr="http://lazysmart.ru/wp-content/uploads/2016/04/%D0%B0%D0%BB%D0%B3%D0%BE%D1%80%D0%B8%D1%82%D0%BC-%D0%BE%D0%B1%D1%83%D1%87%D0%B5%D0%BD%D0%B8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6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оциальная сеть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" y="333375"/>
            <a:ext cx="7723717" cy="579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ластеры в социальной сет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5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7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9" descr="https://upload.wikimedia.org/wikipedia/commons/c/c9/Bughouse_game_animation.gi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6" y="465139"/>
            <a:ext cx="8076401" cy="566468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0" r="65000" b="16667"/>
          <a:stretch/>
        </p:blipFill>
        <p:spPr bwMode="auto">
          <a:xfrm>
            <a:off x="0" y="692695"/>
            <a:ext cx="6084168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15894" b="16667"/>
          <a:stretch/>
        </p:blipFill>
        <p:spPr bwMode="auto">
          <a:xfrm>
            <a:off x="3851920" y="692695"/>
            <a:ext cx="5292080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9144000" cy="1600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В презентации были использованы материалы автора и материалы из сети </a:t>
            </a:r>
            <a:r>
              <a:rPr lang="en-US" sz="3600" dirty="0" smtClean="0">
                <a:solidFill>
                  <a:schemeClr val="tx1"/>
                </a:solidFill>
              </a:rPr>
              <a:t>Internet</a:t>
            </a:r>
            <a:r>
              <a:rPr lang="ru-RU" sz="3600" dirty="0" smtClean="0">
                <a:solidFill>
                  <a:schemeClr val="tx1"/>
                </a:solidFill>
              </a:rPr>
              <a:t>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neuronus.com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vc.ru/p/watson-lecture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vk.com/video-18951849_161181209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http://www.vesti.ru/videos/show/vid/684503/cid/3741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www.lbai.ru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neuronus.com/stat/1048-tekhnologicheskij-prognoz-na-sleduyushchie-85-let.html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0710" y="-619472"/>
            <a:ext cx="8229600" cy="16002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нформатика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14363" y="548680"/>
            <a:ext cx="792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806451" y="548680"/>
            <a:ext cx="1" cy="55345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051350" y="1033235"/>
            <a:ext cx="5256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фундаментальная наука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410407" y="1517171"/>
            <a:ext cx="3960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036557" y="2276872"/>
            <a:ext cx="5256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естественная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4042" y="3490522"/>
            <a:ext cx="5256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4042" y="4545124"/>
            <a:ext cx="5256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гуманитарная наука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4042" y="5676864"/>
            <a:ext cx="5256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рикладная дисциплина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410407" y="2672916"/>
            <a:ext cx="3960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10407" y="3886566"/>
            <a:ext cx="3960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10407" y="4962101"/>
            <a:ext cx="3960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8" idx="3"/>
          </p:cNvCxnSpPr>
          <p:nvPr/>
        </p:nvCxnSpPr>
        <p:spPr>
          <a:xfrm>
            <a:off x="7330626" y="6072908"/>
            <a:ext cx="4758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12968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Разделы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современной информатики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096000" cy="3657599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  <a:tabLst>
                <a:tab pos="534988" algn="l"/>
              </a:tabLst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Теоретическая информатика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tabLst>
                <a:tab pos="534988" algn="l"/>
              </a:tabLst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tabLst>
                <a:tab pos="534988" algn="l"/>
              </a:tabLst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Вычислительная техника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tabLst>
                <a:tab pos="534988" algn="l"/>
              </a:tabLst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tabLst>
                <a:tab pos="534988" algn="l"/>
              </a:tabLst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</a:t>
            </a:r>
          </a:p>
          <a:p>
            <a:endParaRPr lang="ru-RU" dirty="0" smtClean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758" y="784305"/>
            <a:ext cx="8280920" cy="365759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41834" y="262930"/>
            <a:ext cx="8316416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latin typeface="+mn-lt"/>
              </a:rPr>
              <a:t>Искусственный интеллект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269182"/>
            <a:ext cx="7913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Термин </a:t>
            </a:r>
            <a:r>
              <a:rPr lang="ru-RU" sz="2400" i="1" dirty="0"/>
              <a:t>интеллект</a:t>
            </a:r>
            <a:r>
              <a:rPr lang="ru-RU" sz="2400" dirty="0"/>
              <a:t> (</a:t>
            </a:r>
            <a:r>
              <a:rPr lang="ru-RU" sz="2400" dirty="0" err="1"/>
              <a:t>intelligence</a:t>
            </a:r>
            <a:r>
              <a:rPr lang="ru-RU" sz="2400" dirty="0"/>
              <a:t>) происходит от латинского </a:t>
            </a:r>
            <a:r>
              <a:rPr lang="ru-RU" sz="2400" dirty="0" err="1"/>
              <a:t>intellectus</a:t>
            </a:r>
            <a:r>
              <a:rPr lang="ru-RU" sz="2400" dirty="0"/>
              <a:t> </a:t>
            </a:r>
            <a:r>
              <a:rPr lang="ru-RU" sz="2400" dirty="0" smtClean="0"/>
              <a:t>—что </a:t>
            </a:r>
            <a:r>
              <a:rPr lang="ru-RU" sz="2400" dirty="0"/>
              <a:t>означает ум, рассудок, разум; мыслительные способности человека.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0310" y="2570708"/>
            <a:ext cx="63367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«Искусственный интеллект – область </a:t>
            </a:r>
            <a:r>
              <a:rPr lang="ru-RU" sz="2200" dirty="0"/>
              <a:t>исследования, </a:t>
            </a:r>
            <a:r>
              <a:rPr lang="ru-RU" sz="2200" dirty="0" smtClean="0"/>
              <a:t>направленная на создание </a:t>
            </a:r>
            <a:r>
              <a:rPr lang="ru-RU" sz="2200" dirty="0"/>
              <a:t>компьютеров, которые выполняют такие функции, которые в </a:t>
            </a:r>
            <a:r>
              <a:rPr lang="ru-RU" sz="2200" dirty="0" smtClean="0"/>
              <a:t>настоящий момент </a:t>
            </a:r>
            <a:r>
              <a:rPr lang="ru-RU" sz="2200" dirty="0"/>
              <a:t>человек выполняет </a:t>
            </a:r>
            <a:r>
              <a:rPr lang="ru-RU" sz="2200" dirty="0" smtClean="0"/>
              <a:t>лучше» </a:t>
            </a:r>
            <a:r>
              <a:rPr lang="ru-RU" sz="2200" i="1" dirty="0" smtClean="0"/>
              <a:t>(И. Рич).</a:t>
            </a: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821088"/>
            <a:ext cx="59766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«Искусственный интеллект – это наука о создании машин, решающих задачи, которые могут решать люди. . . » </a:t>
            </a:r>
            <a:r>
              <a:rPr lang="ru-RU" sz="2200" i="1" dirty="0"/>
              <a:t>(Дж. Ален).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7666" r="55859" b="31333"/>
          <a:stretch/>
        </p:blipFill>
        <p:spPr bwMode="auto">
          <a:xfrm>
            <a:off x="827584" y="2613105"/>
            <a:ext cx="1412974" cy="182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222" r="54101" b="28401"/>
          <a:stretch/>
        </p:blipFill>
        <p:spPr bwMode="auto">
          <a:xfrm>
            <a:off x="7244828" y="4485597"/>
            <a:ext cx="1368152" cy="1778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2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040560"/>
          </a:xfrm>
        </p:spPr>
        <p:txBody>
          <a:bodyPr>
            <a:normAutofit/>
          </a:bodyPr>
          <a:lstStyle/>
          <a:p>
            <a:pPr marL="17463" indent="249238" algn="just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 Фундаментальные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исследования, в процессе которых разрабатываются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модели и методы для решения задач, считающихся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интеллектуальными 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поддававшихся ранее формализации и автоматизации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3" indent="249238" algn="just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Исследования, связанные с новыми идеями решения задач на ЭВМ, с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разработкой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новых технологий программирования и переходом к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компьютерам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фон-неймановской архитектуры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3" indent="249238" algn="just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Исследования, в процессе которых появляется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прикладных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способных решать задачи, для которых ранее создаваемые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системы были не пригодны.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9001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latin typeface="+mn-lt"/>
              </a:rPr>
              <a:t>Искусственный интеллект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19333" r="1758" b="5666"/>
          <a:stretch/>
        </p:blipFill>
        <p:spPr bwMode="auto">
          <a:xfrm>
            <a:off x="517004" y="836712"/>
            <a:ext cx="825316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xfrm>
            <a:off x="168896" y="476672"/>
            <a:ext cx="9001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1115616" y="1772816"/>
            <a:ext cx="7272808" cy="4032447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800" dirty="0" smtClean="0">
                <a:effectLst/>
              </a:rPr>
              <a:t>направление </a:t>
            </a:r>
            <a:r>
              <a:rPr lang="ru-RU" sz="2800" dirty="0">
                <a:effectLst/>
              </a:rPr>
              <a:t>информатики, связанное с системами, моделирующими некоторые стороны интеллектуальной деятельности человека. </a:t>
            </a: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2"/>
            <a:ext cx="9143999" cy="687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9144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Система 1        Система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0"/>
          <a:stretch/>
        </p:blipFill>
        <p:spPr bwMode="auto">
          <a:xfrm>
            <a:off x="251520" y="1124744"/>
            <a:ext cx="86409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E462-9909-4026-9874-546728F30C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3746</TotalTime>
  <Words>512</Words>
  <Application>Microsoft Office PowerPoint</Application>
  <PresentationFormat>Экран (4:3)</PresentationFormat>
  <Paragraphs>130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Исполнительная</vt:lpstr>
      <vt:lpstr>Презентация PowerPoint</vt:lpstr>
      <vt:lpstr>Информатика</vt:lpstr>
      <vt:lpstr>Информатика</vt:lpstr>
      <vt:lpstr> Разделы  современной информатики</vt:lpstr>
      <vt:lpstr>Презентация PowerPoint</vt:lpstr>
      <vt:lpstr>Искусственный интеллект </vt:lpstr>
      <vt:lpstr>Презентация PowerPoint</vt:lpstr>
      <vt:lpstr>Искусственный интеллект</vt:lpstr>
      <vt:lpstr> Система 1        Система 2</vt:lpstr>
      <vt:lpstr>Презентация PowerPoint</vt:lpstr>
      <vt:lpstr>Презентация PowerPoint</vt:lpstr>
      <vt:lpstr>Биологический нейрон  </vt:lpstr>
      <vt:lpstr>Искусственная нейронная сеть</vt:lpstr>
      <vt:lpstr>Презентация PowerPoint</vt:lpstr>
      <vt:lpstr>Стоит ли мне посещать следующий «Университетский лекторий» в ОГУ?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были использованы материалы автора и материалы из сети Internet: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Your User Name</cp:lastModifiedBy>
  <cp:revision>108</cp:revision>
  <dcterms:created xsi:type="dcterms:W3CDTF">2016-10-11T13:26:21Z</dcterms:created>
  <dcterms:modified xsi:type="dcterms:W3CDTF">2016-10-26T12:04:57Z</dcterms:modified>
</cp:coreProperties>
</file>